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1" r:id="rId2"/>
    <p:sldId id="271" r:id="rId3"/>
    <p:sldId id="257" r:id="rId4"/>
    <p:sldId id="270" r:id="rId5"/>
    <p:sldId id="300" r:id="rId6"/>
    <p:sldId id="283" r:id="rId7"/>
    <p:sldId id="287" r:id="rId8"/>
    <p:sldId id="265" r:id="rId9"/>
    <p:sldId id="261" r:id="rId10"/>
    <p:sldId id="285" r:id="rId11"/>
    <p:sldId id="286" r:id="rId12"/>
    <p:sldId id="262" r:id="rId13"/>
    <p:sldId id="264" r:id="rId14"/>
    <p:sldId id="260" r:id="rId15"/>
    <p:sldId id="289" r:id="rId16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48" y="-378"/>
      </p:cViewPr>
      <p:guideLst>
        <p:guide orient="horz" pos="21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10.08.2023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7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268" name="TextBox 18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7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2292" name="TextBox 18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endParaRPr lang="zh-CN" altLang="en-US" dirty="0">
              <a:ea typeface="华文新魏" pitchFamily="2" charset="-122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itchFamily="2" charset="-122"/>
              </a:rPr>
              <a:t>‹#›</a:t>
            </a:fld>
            <a:endParaRPr lang="zh-CN" altLang="en-US" dirty="0">
              <a:ea typeface="华文新魏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  <a:ea typeface="华文新魏" pitchFamily="2" charset="-122"/>
              </a:defRPr>
            </a:lvl1pPr>
          </a:lstStyle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solidFill>
                  <a:srgbClr val="898989"/>
                </a:solidFill>
                <a:ea typeface="华文新魏" pitchFamily="2" charset="-122"/>
              </a:defRPr>
            </a:lvl1pPr>
          </a:lstStyle>
          <a:p>
            <a:pPr lvl="0" eaLnBrk="1" hangingPunct="1">
              <a:buNone/>
            </a:pPr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ea typeface="华文新魏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2293709"/>
            <a:ext cx="8424935" cy="3871595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en-US" sz="4800" b="1" u="sng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এডিস</a:t>
            </a:r>
            <a:r>
              <a:rPr lang="en-US" sz="4800" b="1" u="sng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4800" b="1" u="sng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মশাবাহিত</a:t>
            </a:r>
            <a:r>
              <a:rPr lang="en-US" sz="480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endParaRPr lang="en-US" sz="4800" dirty="0"/>
          </a:p>
          <a:p>
            <a:pPr marL="0" indent="0" algn="ctr">
              <a:buNone/>
            </a:pPr>
            <a:r>
              <a:rPr lang="en-US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/>
            </a:r>
            <a:br>
              <a:rPr lang="en-US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</a:b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ডেঙ্গু</a:t>
            </a:r>
            <a:r>
              <a:rPr lang="en-US" sz="3700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ও </a:t>
            </a: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চিকুনগুনিয়া</a:t>
            </a:r>
            <a:r>
              <a:rPr lang="en-US" sz="3700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রোগ</a:t>
            </a:r>
            <a:r>
              <a:rPr lang="en-US" sz="3700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সম্পর্কিত</a:t>
            </a:r>
            <a:r>
              <a:rPr lang="en-US" sz="3700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জ্ঞাতব্য</a:t>
            </a:r>
            <a:r>
              <a:rPr lang="en-US" sz="3700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ও </a:t>
            </a:r>
            <a:r>
              <a:rPr lang="en-US" sz="3700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করণীয়</a:t>
            </a:r>
            <a:endParaRPr lang="en-US" sz="3700" b="1" dirty="0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+mn-ea"/>
            </a:endParaRPr>
          </a:p>
          <a:p>
            <a:pPr marL="0" indent="0" algn="ctr">
              <a:buNone/>
            </a:pPr>
            <a:r>
              <a:rPr lang="en-US" sz="4000" b="1" dirty="0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                                  </a:t>
            </a:r>
          </a:p>
          <a:p>
            <a:pPr marL="0" indent="0" algn="ctr">
              <a:buNone/>
            </a:pPr>
            <a:r>
              <a:rPr lang="en-US" sz="4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	</a:t>
            </a:r>
            <a:r>
              <a:rPr lang="en-US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								</a:t>
            </a:r>
            <a:r>
              <a:rPr lang="en-US" sz="2665" b="1" dirty="0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2665" b="1" dirty="0" err="1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ফরিদ</a:t>
            </a:r>
            <a:r>
              <a:rPr lang="en-US" sz="2665" b="1" dirty="0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2665" b="1" dirty="0" err="1" smtClean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আহাম্মদ</a:t>
            </a: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/>
            </a:r>
            <a:b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</a:b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                                                    </a:t>
            </a:r>
            <a:r>
              <a:rPr lang="en-US" sz="2665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সচিব</a:t>
            </a: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/>
            </a:r>
            <a:b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</a:b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                                                    </a:t>
            </a:r>
            <a:r>
              <a:rPr lang="en-US" sz="2665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প্রাথমিক</a:t>
            </a: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ও </a:t>
            </a:r>
            <a:r>
              <a:rPr lang="en-US" sz="2665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গনশিক্ষা</a:t>
            </a:r>
            <a:r>
              <a:rPr lang="en-US" sz="2665" b="1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 </a:t>
            </a:r>
            <a:r>
              <a:rPr lang="en-US" sz="2665" b="1" dirty="0" err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+mn-ea"/>
              </a:rPr>
              <a:t>মন্ত্রণালয়</a:t>
            </a:r>
            <a:endParaRPr lang="en-US" sz="4000" b="1" dirty="0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+mn-ea"/>
            </a:endParaRP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9912" y="709047"/>
            <a:ext cx="1330325" cy="12961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3-07-31 at 10.30.17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55" y="419735"/>
            <a:ext cx="8700135" cy="606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3-07-31 at 10.30.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15" y="332740"/>
            <a:ext cx="8488680" cy="603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9552" y="621154"/>
            <a:ext cx="7992888" cy="5256118"/>
          </a:xfrm>
        </p:spPr>
        <p:txBody>
          <a:bodyPr vert="horz" lIns="91440" tIns="45720" rIns="91440" bIns="45720" rtlCol="0"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US" altLang="zh-CN" sz="2400" b="1" u="sng" dirty="0" smtClean="0">
              <a:solidFill>
                <a:srgbClr val="00B0F0"/>
              </a:solidFill>
              <a:latin typeface="NikoshBAN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zh-CN" sz="2400" b="1" u="sng" dirty="0" err="1" smtClean="0">
                <a:solidFill>
                  <a:srgbClr val="00B0F0"/>
                </a:solidFill>
                <a:latin typeface="NikoshBAN" pitchFamily="2" charset="0"/>
                <a:ea typeface="SimSun" panose="02010600030101010101" pitchFamily="2" charset="-122"/>
                <a:cs typeface="NikoshBAN" pitchFamily="2" charset="0"/>
              </a:rPr>
              <a:t>MoPME</a:t>
            </a:r>
            <a:r>
              <a:rPr lang="en-US" altLang="zh-CN" sz="2400" b="1" u="sng" dirty="0">
                <a:solidFill>
                  <a:srgbClr val="00B0F0"/>
                </a:solidFill>
                <a:latin typeface="NikoshBAN" pitchFamily="2" charset="0"/>
                <a:ea typeface="SimSun" panose="02010600030101010101" pitchFamily="2" charset="-122"/>
                <a:cs typeface="NikoshBAN" pitchFamily="2" charset="0"/>
              </a:rPr>
              <a:t>, প্রাথমিক শিক্ষা অধিদপ্তর, BNFE ও শিশু কল্যান ট্রাস্টের করনীয়ঃ</a:t>
            </a:r>
            <a:r>
              <a:rPr lang="en-US" altLang="zh-CN" sz="24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</a:p>
          <a:p>
            <a:pPr marL="690880" indent="-690880" algn="just"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প্রাথমিক বিদ্যালয় সমূহের প্রতি বিশেষ দৃষ্টি দেয়া এবং ছাত্র-ছাত্রী, অভিভাবক, ব্যবস্থাপনা কমিটি ও গুরুত্বপূর্ণ অংশীজনদের সাথে সমন্বয় করে প্রতিরোধ কার্যক্রম জোরদার করা। 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zh-CN" sz="2400" b="1" u="sng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zh-CN" sz="2400" b="1" u="sng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মেডিকেল</a:t>
            </a:r>
            <a:r>
              <a:rPr lang="en-US" altLang="zh-CN" sz="2400" b="1" u="sng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ব্যবস্থাপনাঃ</a:t>
            </a:r>
            <a:r>
              <a:rPr lang="en-US" altLang="zh-CN" sz="24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 </a:t>
            </a: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ডেঙির লক্ষণগুলোর প্রতি সতর্ক থাকা</a:t>
            </a: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আক্রান্ত হলে দ্রুত ডাক্তারের পরামর্শ নেয়া</a:t>
            </a: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CBC, Dengi NS1, SGOT টেষ্ট করা</a:t>
            </a: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আক্রান্ত অবস্থা থেকে সুস্থ্য হওয়ার পরবর্তী সময়কেও বিশেষ সতর্কতায় রাখা </a:t>
            </a:r>
          </a:p>
          <a:p>
            <a:pPr marL="0" indent="0" algn="just">
              <a:buNone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690880" indent="-690880" algn="just">
              <a:buFontTx/>
              <a:buNone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690880" indent="-690880" algn="just">
              <a:buFont typeface="Wingdings" panose="05000000000000000000" pitchFamily="2" charset="2"/>
              <a:buChar char="v"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4535488"/>
          </a:xfrm>
        </p:spPr>
        <p:txBody>
          <a:bodyPr vert="horz" lIns="91440" tIns="45720" rIns="91440" bIns="45720" rtlCol="0"/>
          <a:lstStyle/>
          <a:p>
            <a:pPr marL="0" indent="0" algn="just">
              <a:buNone/>
            </a:pPr>
            <a:endParaRPr lang="en-US" altLang="zh-CN" dirty="0">
              <a:latin typeface="NikoshBAN" panose="02000000000000000000" pitchFamily="2" charset="0"/>
              <a:ea typeface="SimSun" panose="02010600030101010101" pitchFamily="2" charset="-122"/>
            </a:endParaRPr>
          </a:p>
          <a:p>
            <a:pPr marL="0" indent="0" algn="just">
              <a:buFontTx/>
              <a:buNone/>
            </a:pPr>
            <a:endParaRPr lang="en-US" altLang="zh-CN" dirty="0">
              <a:latin typeface="NikoshBAN" panose="02000000000000000000" pitchFamily="2" charset="0"/>
              <a:ea typeface="SimSun" panose="02010600030101010101" pitchFamily="2" charset="-122"/>
            </a:endParaRPr>
          </a:p>
          <a:p>
            <a:pPr marL="0" indent="0" algn="just">
              <a:buFontTx/>
              <a:buNone/>
            </a:pPr>
            <a:endParaRPr lang="en-US" altLang="zh-CN" dirty="0">
              <a:latin typeface="NikoshBAN" panose="02000000000000000000" pitchFamily="2" charset="0"/>
              <a:ea typeface="SimSun" panose="02010600030101010101" pitchFamily="2" charset="-122"/>
            </a:endParaRPr>
          </a:p>
          <a:p>
            <a:pPr marL="0" indent="0" algn="just">
              <a:buFont typeface="Wingdings" panose="05000000000000000000" pitchFamily="2" charset="2"/>
              <a:buChar char="v"/>
            </a:pPr>
            <a:endParaRPr lang="en-US" altLang="zh-CN" dirty="0">
              <a:latin typeface="NikoshBAN" panose="02000000000000000000" pitchFamily="2" charset="0"/>
              <a:ea typeface="SimSun" panose="02010600030101010101" pitchFamily="2" charset="-122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75920"/>
            <a:ext cx="8362950" cy="6061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23850" y="952500"/>
            <a:ext cx="8280598" cy="3535680"/>
          </a:xfrm>
        </p:spPr>
        <p:txBody>
          <a:bodyPr vert="horz" lIns="91440" tIns="45720" rIns="91440" bIns="45720" rtlCol="0"/>
          <a:lstStyle/>
          <a:p>
            <a:pPr marL="0" indent="0" algn="ctr">
              <a:buNone/>
            </a:pPr>
            <a:r>
              <a:rPr lang="en-US" altLang="zh-CN" sz="40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highlight>
                  <a:srgbClr val="008080"/>
                </a:highlight>
                <a:latin typeface="NikoshBAN" pitchFamily="2" charset="0"/>
                <a:ea typeface="SimSun" panose="02010600030101010101" pitchFamily="2" charset="-122"/>
                <a:cs typeface="NikoshBAN" pitchFamily="2" charset="0"/>
              </a:rPr>
              <a:t>গুরুত্বপূর্ণ </a:t>
            </a:r>
            <a:r>
              <a:rPr lang="en-US" altLang="zh-CN" sz="4000" b="1" dirty="0" err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highlight>
                  <a:srgbClr val="008080"/>
                </a:highlight>
                <a:latin typeface="NikoshBAN" pitchFamily="2" charset="0"/>
                <a:ea typeface="SimSun" panose="02010600030101010101" pitchFamily="2" charset="-122"/>
                <a:cs typeface="NikoshBAN" pitchFamily="2" charset="0"/>
              </a:rPr>
              <a:t>স্লোগানঃ</a:t>
            </a:r>
            <a:r>
              <a:rPr lang="en-US" altLang="zh-CN" sz="40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highlight>
                  <a:srgbClr val="008080"/>
                </a:highlight>
                <a:latin typeface="NikoshBAN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</a:p>
          <a:p>
            <a:pPr marL="0" indent="0" algn="just">
              <a:buFontTx/>
              <a:buAutoNum type="romanLcParenBoth"/>
            </a:pPr>
            <a:endParaRPr lang="en-US" altLang="zh-CN" sz="22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তিন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দিনে একদিন জমা পানি ফেলে </a:t>
            </a:r>
            <a:r>
              <a:rPr lang="en-US" altLang="zh-CN" sz="28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দিন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zh-CN" sz="28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করতে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হলে ডেঙ্গু প্রতিরোধ জাগ্রত করুন </a:t>
            </a:r>
            <a:r>
              <a:rPr lang="en-US" altLang="zh-CN" sz="28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বিবেকবোধ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zh-CN" sz="28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নিজ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আঙ্গিনা পরিস্কার-পরিচ্ছন্ন রাখি সবাই </a:t>
            </a:r>
            <a:r>
              <a:rPr lang="en-US" altLang="zh-CN" sz="28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মিলে</a:t>
            </a:r>
            <a:r>
              <a:rPr lang="en-US" altLang="zh-CN" sz="28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সুস্থ</a:t>
            </a:r>
            <a:r>
              <a:rPr lang="en-US" altLang="zh-CN" sz="28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8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থাকি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30" y="2637155"/>
            <a:ext cx="2790190" cy="106426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WhatsApp Image 2023-07-31 at 11.17.4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484505"/>
            <a:ext cx="8589010" cy="605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15" y="332869"/>
            <a:ext cx="8497257" cy="6048459"/>
          </a:xfrm>
        </p:spPr>
        <p:txBody>
          <a:bodyPr vert="horz" lIns="91440" tIns="45720" rIns="91440" bIns="45720" rtlCol="0"/>
          <a:lstStyle/>
          <a:p>
            <a:pPr marL="0" indent="0" algn="ctr">
              <a:buFontTx/>
              <a:buNone/>
            </a:pP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এডিস মশার জৈবিক ও </a:t>
            </a:r>
            <a:r>
              <a:rPr lang="en-US" altLang="zh-CN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উল্লেখযোগ্য</a:t>
            </a:r>
            <a:r>
              <a:rPr lang="en-US" altLang="zh-CN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চারিত্রিক</a:t>
            </a:r>
            <a:r>
              <a:rPr lang="en-US" altLang="zh-CN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বৈশিষ্ট্য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আফ্রিকা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মহাদেশ এ মশার উৎপত্তিস্থল হলেও বর্তমানে সমগ্র পৃথিবীতে এটি শহর এলাকায় অবস্থান ও প্রাদুর্ভাব এর অন্যতম কারণ। </a:t>
            </a:r>
            <a:endParaRPr lang="en-US" altLang="zh-CN" sz="22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৫০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মি. দূর থেকে মানুষের নিঃশ্বাসের সাথে বের হওয়া গন্ধ শুঁকে মানুষের কাছে চলে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আসে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১০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মি. দূর থেকে গাঢ় লাল-নীল-কালো রঙগুলো ভালোভাবে বুঝতে পারে, তাই হালকা রঙের পোষাক প্রতিরোধের ক্ষেত্রে সাহায্য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করে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ডেঙ্গু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মশা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সমান্তরালভাবে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বসে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মাঝারি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আকারের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;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শরীরে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সাদা-কালো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,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ডোরাকাটা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দাগ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থাকে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এজন্য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এদের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টা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বলে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এন্টেনা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কিছুটা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লোম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সাধারণত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সকালে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ও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বিকেলে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কামড়ায়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ডেঙ্গু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ভাইরাস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জিনোমের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মিউটেশন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কারনে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রাতেও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কামড়ায়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ফিমেল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এজিপ্টাই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স্বচ্ছ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পরিস্কার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পানিতে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ডিম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পাড়ে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২০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সে.মি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.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দূর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থেকে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মশা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ঘামের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গন্ধ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পায়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 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এরা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সাধারণত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একাধিক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ব্যাক্তিকে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কামড়ায়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কামড়ে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সাধারণত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ব্যথা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চুলকানি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থাকে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না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যা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কিউলেক্স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মশায়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হ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য়।</a:t>
            </a: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>
              <a:buFont typeface="Wingdings" panose="05000000000000000000" charset="0"/>
              <a:buChar char="v"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14" y="260648"/>
            <a:ext cx="8497257" cy="626469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এডিস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মশার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জৈবিক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ও </a:t>
            </a: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উল্লেখযোগ্য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চারিত্রিক</a:t>
            </a:r>
            <a:r>
              <a:rPr lang="en-US" altLang="zh-CN" sz="3200" b="1" u="sng" dirty="0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3200" b="1" u="sng" dirty="0" err="1">
                <a:solidFill>
                  <a:srgbClr val="7030A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বৈশিষ্ট্য</a:t>
            </a:r>
            <a:endParaRPr lang="en-US" altLang="zh-CN" sz="3200" b="1" u="sng" dirty="0">
              <a:solidFill>
                <a:srgbClr val="7030A0"/>
              </a:solidFill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>
              <a:buNone/>
            </a:pPr>
            <a:endParaRPr lang="en-US" altLang="zh-CN" sz="6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  <a:sym typeface="+mn-ea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ভাইরাস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জ্বরে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আ</a:t>
            </a:r>
            <a:r>
              <a:rPr lang="en-US" altLang="as-I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ক্রান্ত কোন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ব্যাক্তির শরী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থেকে  এডিস মশার মাধ্যমে ভাইরাস সংক্র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ণ হওয়ার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প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র ঐ মশার কামড়ে ডেঙ্গু হয়। 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সাধারণত দিনের আলো থাকা অবস্থায় কামড়া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 রাতে এরা কামড়ায় না। সাধারণত সূর্যোদয় ও  সূর্যাস্তের ২/৩ ঘন্টা আগ ও পর পর্যন্ত কামড়ায়। 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এরা সাধারণত হালকা ছায়াযুক্ত স্থান, ঘরের কোনায়, পর্দার আড়ালে, ফ্রিজের পেছনে, ছাদ বাগানে গাছের আড়ালে ইতাদি স্থানে লুকিয়ে থাকে। 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সাধারণত এডিস এজিপ্টাই Indoor এ  Outdoor থাকা পছন্দ করে এবং এলবোপিকটাস  Outdoor এ থাকা পছন্দ করে।  </a:t>
            </a:r>
            <a:endParaRPr lang="en-US" altLang="zh-CN" sz="22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ডিম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শক্ত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,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কালো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রং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র;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বাইরের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দিকে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আঠার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লাগানো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৮মাস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থেকে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১ ব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র্যন্ত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ডিমগুলো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সজীব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থাকে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এবং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ঐ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সময়কালে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স্বচ্ছ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পানির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সংস্পর্শ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পেলে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ডিম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ফুটে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লার্ভা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 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হালকা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স্বচ্ছ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পানির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সংস্পর্শে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এলেই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ডিম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ফুটে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লার্ভা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লার্ভা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থেকে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পিউপা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 ও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পরিপূর্ণ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হতে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-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দিন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লাগে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পিউপা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থেকে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২-৩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দিনে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উড়ন্ত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মশা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হয়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তাই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Source Reduction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জন্য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ম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alt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alt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অর্থা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ৎ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লার্ভা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থাকা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অবস্থায়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এদেরকে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ধ্বংস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করা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সহজসাধ্য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</a:t>
            </a:r>
          </a:p>
          <a:p>
            <a:pPr>
              <a:buFont typeface="Wingdings" panose="05000000000000000000" charset="0"/>
              <a:buChar char="v"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25030" y="62655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30" y="116840"/>
            <a:ext cx="2765425" cy="65405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Life Cycle</a:t>
            </a:r>
          </a:p>
        </p:txBody>
      </p:sp>
      <p:pic>
        <p:nvPicPr>
          <p:cNvPr id="4" name="Content Placeholder 3" descr="Aedes-life-cyc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725" y="855980"/>
            <a:ext cx="8218805" cy="5477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490" y="427355"/>
            <a:ext cx="8383974" cy="583057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ডেঙির ৪টি সেরোটাইপ আছে। সেরোটাইপ ১,২,৩ ও ৪ </a:t>
            </a:r>
          </a:p>
          <a:p>
            <a:pPr>
              <a:buFont typeface="Wingdings" panose="05000000000000000000" charset="0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ফিমেল এজিপ্টাই এক সাথে ১০০টির মত ডিম পাড়ে।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hatsApp Image 2023-07-31 at 10.30.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8280920" cy="461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atsApp Image 2023-07-30 at 16.44.57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215" y="412750"/>
            <a:ext cx="8410575" cy="596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45" y="551180"/>
            <a:ext cx="8368665" cy="4874260"/>
          </a:xfrm>
        </p:spPr>
      </p:pic>
      <p:sp>
        <p:nvSpPr>
          <p:cNvPr id="19459" name="TextBox 3"/>
          <p:cNvSpPr txBox="1"/>
          <p:nvPr/>
        </p:nvSpPr>
        <p:spPr>
          <a:xfrm>
            <a:off x="251460" y="5445760"/>
            <a:ext cx="8181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x-none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ক্ষিণ সিটি কর্পোরে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শনে </a:t>
            </a:r>
            <a:r>
              <a:rPr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কর্মর</a:t>
            </a:r>
            <a:r>
              <a:rPr lang="as-IN" altLang="x-none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থাকাকালীন ডেঙ্গু প্রতিরোধে সচেতনতা সৃষ্টির লক্ষ্যে বিভিন্ন বাড়ির ছাদবাগান পরিদর্শন </a:t>
            </a:r>
            <a:r>
              <a:rPr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2000" dirty="0">
              <a:solidFill>
                <a:srgbClr val="C00000"/>
              </a:solidFill>
              <a:latin typeface="NikoshBAN" panose="02000000000000000000" pitchFamily="2" charset="0"/>
              <a:ea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42265" y="476885"/>
            <a:ext cx="8334191" cy="5128260"/>
          </a:xfrm>
        </p:spPr>
        <p:txBody>
          <a:bodyPr vert="horz" lIns="91440" tIns="45720" rIns="91440" bIns="45720" rtlCol="0"/>
          <a:lstStyle/>
          <a:p>
            <a:pPr marL="0" indent="0" algn="ctr">
              <a:buFontTx/>
              <a:buNone/>
            </a:pPr>
            <a:r>
              <a:rPr lang="en-US" altLang="zh-CN" sz="4400" b="1" u="sng" dirty="0">
                <a:solidFill>
                  <a:srgbClr val="0070C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আমাদে</a:t>
            </a:r>
            <a:r>
              <a:rPr lang="as-IN" altLang="zh-CN" sz="44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zh-CN" sz="4400" b="1" u="sng" dirty="0">
                <a:solidFill>
                  <a:srgbClr val="0070C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as-IN" altLang="zh-CN" sz="44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zh-CN" sz="4400" b="1" u="sng" dirty="0">
                <a:solidFill>
                  <a:srgbClr val="0070C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রণীয় কি?</a:t>
            </a:r>
            <a:r>
              <a:rPr lang="en-US" altLang="zh-CN" sz="4400" dirty="0">
                <a:solidFill>
                  <a:srgbClr val="00B0F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44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 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b="1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Need </a:t>
            </a:r>
            <a:r>
              <a:rPr lang="en-US" altLang="zh-CN" sz="2200" b="1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Whole Government Approach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(সহনীয় পর্যায়ে রাখার জন্য) </a:t>
            </a:r>
            <a:endParaRPr lang="en-US" altLang="zh-CN" sz="22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ব্যাক্তি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 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পর্যায়ে সচেতনতা সৃষ্টি। (হালকা রঙের পোষাক পরিধান করা, হাত-পা অনাবৃত না রাখা, রিপেল্যান্ট ব্যবহার করা, মশারী টানিয়ে ঘুমানো, বাড়ির আঙ্গিনায় স্বচ্ছ পানি যেন না জমে সেদিকে খেয়াল রাখা। লার্ভিসাইড ও এডাল্টিসাইড এর পাশাপাশি স্বল্প পরিসরে স্বচ্ছ পানিতে ব্লিচিং পাউডার, কেরোসিন, লবন ইত্যাদি ছিটিয়ে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দেয়া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</a:rPr>
              <a:t>।  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গণ-সচেতনতা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সৃষ্টি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ও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উদ্ধুদ্বকরণ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।(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বিভিন্ন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এ্যাসোসিয়েশন-কে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কাজে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লাগানো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,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নির্মাণাধীন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বাড়ির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কেয়ারটেকারকে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সচেতন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,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গনমাধ্যমকে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কাজে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লাগানো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ইত্যাদি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)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সংশ্লিষ্ট</a:t>
            </a:r>
            <a:r>
              <a:rPr lang="en-US" altLang="zh-CN" sz="2200" dirty="0" smtClean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সকল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অংশীজনদেরকে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নিয়ে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সুস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ম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ন্বিতভাবে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কাজ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করা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ডেঙ্গু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প্রতিকারের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চেয়ে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প্রতিরোধের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প্রতি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বেশি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জোর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দেয়া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</a:t>
            </a:r>
          </a:p>
          <a:p>
            <a:pPr algn="just">
              <a:buFont typeface="Wingdings" panose="05000000000000000000" charset="0"/>
              <a:buChar char="v"/>
            </a:pP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ডেঙ্গু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ও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চিকুনগুনিয়া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রোগের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চিকিৎসার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প্রটোকল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en-US" altLang="zh-CN" sz="2200" dirty="0" err="1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যথাযথভাবে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 </a:t>
            </a:r>
            <a:r>
              <a:rPr lang="as-IN" altLang="zh-C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অ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নুসরণ</a:t>
            </a:r>
            <a:r>
              <a:rPr lang="en-US" altLang="as-IN" sz="2200" dirty="0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 </a:t>
            </a:r>
            <a:r>
              <a:rPr lang="en-US" altLang="as-IN" sz="2200" dirty="0" err="1">
                <a:latin typeface="NikoshBAN" panose="02000000000000000000" pitchFamily="2" charset="0"/>
                <a:cs typeface="NikoshBAN" panose="02000000000000000000" pitchFamily="2" charset="0"/>
                <a:sym typeface="+mn-ea"/>
              </a:rPr>
              <a:t>করা</a:t>
            </a:r>
            <a:r>
              <a:rPr lang="en-US" altLang="zh-CN" sz="2200" dirty="0">
                <a:latin typeface="NikoshBAN" panose="02000000000000000000" pitchFamily="2" charset="0"/>
                <a:ea typeface="SimSun" panose="02010600030101010101" pitchFamily="2" charset="-122"/>
                <a:cs typeface="NikoshBAN" pitchFamily="2" charset="0"/>
                <a:sym typeface="+mn-ea"/>
              </a:rPr>
              <a:t>। 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endParaRPr lang="en-US" altLang="zh-CN" sz="2200" dirty="0" smtClean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  <a:p>
            <a:pPr marL="0" indent="0" algn="just">
              <a:buFont typeface="Wingdings" panose="05000000000000000000" pitchFamily="2" charset="2"/>
              <a:buChar char="v"/>
            </a:pPr>
            <a:endParaRPr lang="en-US" altLang="zh-CN" sz="2200" dirty="0">
              <a:latin typeface="NikoshBAN" panose="02000000000000000000" pitchFamily="2" charset="0"/>
              <a:ea typeface="SimSun" panose="02010600030101010101" pitchFamily="2" charset="-122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595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PowerPoint Presentation</vt:lpstr>
      <vt:lpstr>PowerPoint Presentation</vt:lpstr>
      <vt:lpstr>PowerPoint Presentation</vt:lpstr>
      <vt:lpstr>Life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Raihan</cp:lastModifiedBy>
  <cp:revision>16</cp:revision>
  <dcterms:created xsi:type="dcterms:W3CDTF">2023-07-30T08:03:00Z</dcterms:created>
  <dcterms:modified xsi:type="dcterms:W3CDTF">2023-08-10T03:47:43Z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1033-11.2.0.11417</vt:lpwstr>
  </property>
  <property fmtid="{D5CDD505-2E9C-101B-9397-08002B2CF9AE}" pid="3" name="ICV">
    <vt:lpwstr>FCB41678E866485F86D5F372FD5DA242</vt:lpwstr>
  </property>
</Properties>
</file>